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6"/>
  </p:notesMasterIdLst>
  <p:sldIdLst>
    <p:sldId id="370" r:id="rId2"/>
    <p:sldId id="364" r:id="rId3"/>
    <p:sldId id="373" r:id="rId4"/>
    <p:sldId id="374" r:id="rId5"/>
  </p:sldIdLst>
  <p:sldSz cx="9144000" cy="6858000" type="screen4x3"/>
  <p:notesSz cx="6789738" cy="99298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947" autoAdjust="0"/>
    <p:restoredTop sz="94660"/>
  </p:normalViewPr>
  <p:slideViewPr>
    <p:cSldViewPr>
      <p:cViewPr varScale="1">
        <p:scale>
          <a:sx n="103" d="100"/>
          <a:sy n="103" d="100"/>
        </p:scale>
        <p:origin x="-2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1638"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6513" y="0"/>
            <a:ext cx="2941637"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6BB4C80-FABA-4892-A511-8EF6EA6FAC68}" type="datetimeFigureOut">
              <a:rPr lang="en-US"/>
              <a:pPr>
                <a:defRPr/>
              </a:pPr>
              <a:t>8/26/2011</a:t>
            </a:fld>
            <a:endParaRPr lang="en-US"/>
          </a:p>
        </p:txBody>
      </p:sp>
      <p:sp>
        <p:nvSpPr>
          <p:cNvPr id="4" name="Slide Image Placeholder 3"/>
          <p:cNvSpPr>
            <a:spLocks noGrp="1" noRot="1" noChangeAspect="1"/>
          </p:cNvSpPr>
          <p:nvPr>
            <p:ph type="sldImg" idx="2"/>
          </p:nvPr>
        </p:nvSpPr>
        <p:spPr>
          <a:xfrm>
            <a:off x="912813" y="744538"/>
            <a:ext cx="4964112" cy="37242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6463"/>
            <a:ext cx="5430838" cy="44688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31338"/>
            <a:ext cx="2941638"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6513" y="9431338"/>
            <a:ext cx="2941637"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70ED91E-7884-4D41-95A0-25C7D1E065F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3AAA0FC-887A-4899-9179-2C43C997AD18}" type="datetimeFigureOut">
              <a:rPr lang="en-US"/>
              <a:pPr>
                <a:defRPr/>
              </a:pPr>
              <a:t>8/26/2011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B94C6A-2500-4B25-92D5-8ACB832E97E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CEB69C-A8D5-4BA3-8284-57A3889BDFF9}" type="datetimeFigureOut">
              <a:rPr lang="en-US"/>
              <a:pPr>
                <a:defRPr/>
              </a:pPr>
              <a:t>8/26/2011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8AC9E-9D27-4EB4-BEE9-76339173BCF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BB1D33C-1727-4D77-824A-336504A82428}" type="datetimeFigureOut">
              <a:rPr lang="en-US"/>
              <a:pPr>
                <a:defRPr/>
              </a:pPr>
              <a:t>8/26/2011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88D819-C3A5-4DD1-97C4-1804AB82580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C70B97-4159-457B-AA07-C06740D3B0A0}" type="datetimeFigureOut">
              <a:rPr lang="en-US"/>
              <a:pPr>
                <a:defRPr/>
              </a:pPr>
              <a:t>8/26/2011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F6B34A-0EF6-4C02-B5F4-71A2ACD6416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F3B77E-F16D-4BE2-84D7-FD9A34198C2A}" type="datetimeFigureOut">
              <a:rPr lang="en-US"/>
              <a:pPr>
                <a:defRPr/>
              </a:pPr>
              <a:t>8/26/2011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B226678-2432-4930-8BC1-CAD71D1F723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9F95025-CD32-489C-A09F-80CE3949A2EA}" type="datetimeFigureOut">
              <a:rPr lang="en-US"/>
              <a:pPr>
                <a:defRPr/>
              </a:pPr>
              <a:t>8/26/2011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C3FAE3-B2E6-4074-AFC6-6CBFD595B44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838D57F-7999-43EC-8851-6B240E5300EB}" type="datetimeFigureOut">
              <a:rPr lang="en-US"/>
              <a:pPr>
                <a:defRPr/>
              </a:pPr>
              <a:t>8/26/2011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0371D46-3AF9-4072-90B0-3CA28F366B9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4D79D18-FC20-4890-AB68-C1467A366AD8}" type="datetimeFigureOut">
              <a:rPr lang="en-US"/>
              <a:pPr>
                <a:defRPr/>
              </a:pPr>
              <a:t>8/26/2011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BC99EDE-923D-4854-BA7C-AA5080436C6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F474E4-22E2-4A52-85BF-3C01BE329847}" type="datetimeFigureOut">
              <a:rPr lang="en-US"/>
              <a:pPr>
                <a:defRPr/>
              </a:pPr>
              <a:t>8/26/2011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E5127F4-EE43-4989-AD67-AFA8E0321F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C8E7197-264D-4C99-9235-97F2A6D9C33E}" type="datetimeFigureOut">
              <a:rPr lang="en-US"/>
              <a:pPr>
                <a:defRPr/>
              </a:pPr>
              <a:t>8/26/2011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5AC5B1-5D33-4559-9866-824D424C3CA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A9D935E-5CEB-43E0-A585-C140E13981D8}" type="datetimeFigureOut">
              <a:rPr lang="en-US"/>
              <a:pPr>
                <a:defRPr/>
              </a:pPr>
              <a:t>8/26/2011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D7C53D-1015-4BC7-BFAA-858C733791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6754DD8-E915-4727-88C9-B72C53CC10FA}" type="datetimeFigureOut">
              <a:rPr lang="en-US"/>
              <a:pPr>
                <a:defRPr/>
              </a:pPr>
              <a:t>8/26/2011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9C212BF-8DE7-4489-8314-C1D3567C51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quietube.com/v.php/http:/www.youtube.com/watch?v=bxYCh_p2Mjs"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algn="r">
              <a:defRPr/>
            </a:pPr>
            <a:r>
              <a:rPr lang="en-US" sz="2800" dirty="0" smtClean="0">
                <a:latin typeface="Tahoma" pitchFamily="34" charset="0"/>
                <a:cs typeface="Tahoma" pitchFamily="34" charset="0"/>
              </a:rPr>
              <a:t>Lecture 8</a:t>
            </a:r>
            <a:endParaRPr lang="en-US" sz="2800" dirty="0">
              <a:latin typeface="Tahoma" pitchFamily="34" charset="0"/>
              <a:cs typeface="Tahoma" pitchFamily="34" charset="0"/>
            </a:endParaRPr>
          </a:p>
        </p:txBody>
      </p:sp>
      <p:pic>
        <p:nvPicPr>
          <p:cNvPr id="3075" name="Picture 8"/>
          <p:cNvPicPr>
            <a:picLocks noChangeAspect="1" noChangeArrowheads="1"/>
          </p:cNvPicPr>
          <p:nvPr/>
        </p:nvPicPr>
        <p:blipFill>
          <a:blip r:embed="rId2"/>
          <a:srcRect/>
          <a:stretch>
            <a:fillRect/>
          </a:stretch>
        </p:blipFill>
        <p:spPr bwMode="auto">
          <a:xfrm>
            <a:off x="381000" y="228600"/>
            <a:ext cx="1066800" cy="838200"/>
          </a:xfrm>
          <a:prstGeom prst="rect">
            <a:avLst/>
          </a:prstGeom>
          <a:noFill/>
          <a:ln w="9525">
            <a:noFill/>
            <a:miter lim="800000"/>
            <a:headEnd/>
            <a:tailEnd/>
          </a:ln>
        </p:spPr>
      </p:pic>
      <p:sp>
        <p:nvSpPr>
          <p:cNvPr id="3076" name="Text Box 5"/>
          <p:cNvSpPr txBox="1">
            <a:spLocks noChangeArrowheads="1"/>
          </p:cNvSpPr>
          <p:nvPr/>
        </p:nvSpPr>
        <p:spPr bwMode="auto">
          <a:xfrm>
            <a:off x="288925" y="1103313"/>
            <a:ext cx="184150" cy="366712"/>
          </a:xfrm>
          <a:prstGeom prst="rect">
            <a:avLst/>
          </a:prstGeom>
          <a:noFill/>
          <a:ln w="9525">
            <a:noFill/>
            <a:miter lim="800000"/>
            <a:headEnd/>
            <a:tailEnd/>
          </a:ln>
        </p:spPr>
        <p:txBody>
          <a:bodyPr wrap="none">
            <a:spAutoFit/>
          </a:bodyPr>
          <a:lstStyle/>
          <a:p>
            <a:endParaRPr lang="en-US"/>
          </a:p>
        </p:txBody>
      </p:sp>
      <p:sp>
        <p:nvSpPr>
          <p:cNvPr id="3077" name="Text Box 6"/>
          <p:cNvSpPr txBox="1">
            <a:spLocks noChangeArrowheads="1"/>
          </p:cNvSpPr>
          <p:nvPr/>
        </p:nvSpPr>
        <p:spPr bwMode="auto">
          <a:xfrm>
            <a:off x="609600" y="1676400"/>
            <a:ext cx="7848600" cy="4652963"/>
          </a:xfrm>
          <a:prstGeom prst="rect">
            <a:avLst/>
          </a:prstGeom>
          <a:noFill/>
          <a:ln w="9525">
            <a:noFill/>
            <a:miter lim="800000"/>
            <a:headEnd/>
            <a:tailEnd/>
          </a:ln>
        </p:spPr>
        <p:txBody>
          <a:bodyPr>
            <a:spAutoFit/>
          </a:bodyPr>
          <a:lstStyle/>
          <a:p>
            <a:pPr eaLnBrk="0" hangingPunct="0">
              <a:spcBef>
                <a:spcPct val="20000"/>
              </a:spcBef>
              <a:buFont typeface="Arial" charset="0"/>
              <a:buNone/>
            </a:pPr>
            <a:r>
              <a:rPr lang="en-US" sz="2300" i="1">
                <a:latin typeface="Tahoma" pitchFamily="34" charset="0"/>
              </a:rPr>
              <a:t>It is 10:30 in the morning. A man is walking along Regent Street in the centre of London. He stops and takes a large amount of money out of his pocket. He counts it and then puts it into his wallet. He bends down and places his wallet on the pavement. The man walks away.</a:t>
            </a:r>
            <a:r>
              <a:rPr lang="en-US" sz="2300">
                <a:latin typeface="Tahoma" pitchFamily="34" charset="0"/>
              </a:rPr>
              <a:t/>
            </a:r>
            <a:br>
              <a:rPr lang="en-US" sz="2300">
                <a:latin typeface="Tahoma" pitchFamily="34" charset="0"/>
              </a:rPr>
            </a:br>
            <a:r>
              <a:rPr lang="en-US" sz="2300">
                <a:latin typeface="Tahoma" pitchFamily="34" charset="0"/>
              </a:rPr>
              <a:t/>
            </a:r>
            <a:br>
              <a:rPr lang="en-US" sz="2300">
                <a:latin typeface="Tahoma" pitchFamily="34" charset="0"/>
              </a:rPr>
            </a:br>
            <a:r>
              <a:rPr lang="en-US" sz="2300" i="1">
                <a:latin typeface="Tahoma" pitchFamily="34" charset="0"/>
              </a:rPr>
              <a:t>Approximately six hours later, the man returns. His wallet is still there. He bends down and picks it up. He counts the money. It is all there. He puts the wallet back in his pocket and leaves the scene. </a:t>
            </a:r>
            <a:r>
              <a:rPr lang="en-US" sz="2300">
                <a:latin typeface="Tahoma" pitchFamily="34" charset="0"/>
              </a:rPr>
              <a:t/>
            </a:r>
            <a:br>
              <a:rPr lang="en-US" sz="2300">
                <a:latin typeface="Tahoma" pitchFamily="34" charset="0"/>
              </a:rPr>
            </a:br>
            <a:r>
              <a:rPr lang="en-US" sz="2300">
                <a:latin typeface="Tahoma" pitchFamily="34" charset="0"/>
              </a:rPr>
              <a:t/>
            </a:r>
            <a:br>
              <a:rPr lang="en-US" sz="2300">
                <a:latin typeface="Tahoma" pitchFamily="34" charset="0"/>
              </a:rPr>
            </a:br>
            <a:endParaRPr lang="en-US" sz="2300" i="1">
              <a:latin typeface="Tahoma" pitchFamily="34" charset="0"/>
            </a:endParaRPr>
          </a:p>
          <a:p>
            <a:endParaRPr lang="en-US" sz="2300">
              <a:latin typeface="Tahoma" pitchFamily="34" charset="0"/>
            </a:endParaRPr>
          </a:p>
        </p:txBody>
      </p:sp>
      <p:sp>
        <p:nvSpPr>
          <p:cNvPr id="17415" name="Text Box 7"/>
          <p:cNvSpPr txBox="1">
            <a:spLocks noChangeArrowheads="1"/>
          </p:cNvSpPr>
          <p:nvPr/>
        </p:nvSpPr>
        <p:spPr bwMode="auto">
          <a:xfrm>
            <a:off x="3276600" y="1066800"/>
            <a:ext cx="2190750" cy="461963"/>
          </a:xfrm>
          <a:prstGeom prst="rect">
            <a:avLst/>
          </a:prstGeom>
          <a:noFill/>
          <a:ln w="9525">
            <a:noFill/>
            <a:miter lim="800000"/>
            <a:headEnd/>
            <a:tailEnd/>
          </a:ln>
          <a:effectLst>
            <a:outerShdw blurRad="50800" dist="38100" dir="2700000" algn="tl" rotWithShape="0">
              <a:prstClr val="black">
                <a:alpha val="40000"/>
              </a:prstClr>
            </a:outerShdw>
          </a:effectLst>
        </p:spPr>
        <p:txBody>
          <a:bodyPr wrap="none">
            <a:spAutoFit/>
          </a:bodyPr>
          <a:lstStyle/>
          <a:p>
            <a:pPr>
              <a:defRPr/>
            </a:pPr>
            <a:r>
              <a:rPr lang="en-US" sz="2400" dirty="0">
                <a:hlinkClick r:id="rId3"/>
              </a:rPr>
              <a:t>Mystery Wallet</a:t>
            </a:r>
            <a:endParaRPr lang="en-US" sz="2400" dirty="0"/>
          </a:p>
        </p:txBody>
      </p:sp>
      <p:pic>
        <p:nvPicPr>
          <p:cNvPr id="17417" name="Picture 9" descr="276434465_4b3bd0c8c3_z"/>
          <p:cNvPicPr>
            <a:picLocks noChangeAspect="1" noChangeArrowheads="1"/>
          </p:cNvPicPr>
          <p:nvPr/>
        </p:nvPicPr>
        <p:blipFill>
          <a:blip r:embed="rId4" cstate="print"/>
          <a:srcRect/>
          <a:stretch>
            <a:fillRect/>
          </a:stretch>
        </p:blipFill>
        <p:spPr bwMode="auto">
          <a:xfrm>
            <a:off x="4648200" y="5105400"/>
            <a:ext cx="1619250" cy="1295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algn="r">
              <a:defRPr/>
            </a:pPr>
            <a:r>
              <a:rPr lang="en-US" sz="2800" dirty="0" smtClean="0">
                <a:latin typeface="Tahoma" pitchFamily="34" charset="0"/>
                <a:cs typeface="Tahoma" pitchFamily="34" charset="0"/>
              </a:rPr>
              <a:t>Lecture 8</a:t>
            </a:r>
            <a:endParaRPr lang="en-US" sz="2800" dirty="0">
              <a:latin typeface="Tahoma" pitchFamily="34" charset="0"/>
              <a:cs typeface="Tahoma" pitchFamily="34" charset="0"/>
            </a:endParaRPr>
          </a:p>
        </p:txBody>
      </p:sp>
      <p:pic>
        <p:nvPicPr>
          <p:cNvPr id="4099" name="Picture 8"/>
          <p:cNvPicPr>
            <a:picLocks noChangeAspect="1" noChangeArrowheads="1"/>
          </p:cNvPicPr>
          <p:nvPr/>
        </p:nvPicPr>
        <p:blipFill>
          <a:blip r:embed="rId2"/>
          <a:srcRect/>
          <a:stretch>
            <a:fillRect/>
          </a:stretch>
        </p:blipFill>
        <p:spPr bwMode="auto">
          <a:xfrm>
            <a:off x="381000" y="228600"/>
            <a:ext cx="1066800" cy="838200"/>
          </a:xfrm>
          <a:prstGeom prst="rect">
            <a:avLst/>
          </a:prstGeom>
          <a:noFill/>
          <a:ln w="9525">
            <a:noFill/>
            <a:miter lim="800000"/>
            <a:headEnd/>
            <a:tailEnd/>
          </a:ln>
        </p:spPr>
      </p:pic>
      <p:sp>
        <p:nvSpPr>
          <p:cNvPr id="16390" name="Text Box 6"/>
          <p:cNvSpPr txBox="1">
            <a:spLocks noChangeArrowheads="1"/>
          </p:cNvSpPr>
          <p:nvPr/>
        </p:nvSpPr>
        <p:spPr bwMode="auto">
          <a:xfrm>
            <a:off x="381000" y="2057400"/>
            <a:ext cx="8442325" cy="255428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defRPr/>
            </a:pPr>
            <a:endParaRPr lang="en-US" sz="3200" dirty="0">
              <a:latin typeface="Tahoma" pitchFamily="34" charset="0"/>
            </a:endParaRPr>
          </a:p>
          <a:p>
            <a:pPr>
              <a:defRPr/>
            </a:pPr>
            <a:r>
              <a:rPr lang="en-US" sz="3200" dirty="0">
                <a:latin typeface="Tahoma" pitchFamily="34" charset="0"/>
              </a:rPr>
              <a:t>He                  could have</a:t>
            </a:r>
          </a:p>
          <a:p>
            <a:pPr>
              <a:defRPr/>
            </a:pPr>
            <a:r>
              <a:rPr lang="en-US" sz="3200" dirty="0">
                <a:latin typeface="Tahoma" pitchFamily="34" charset="0"/>
              </a:rPr>
              <a:t>Someone         might have   + past participle</a:t>
            </a:r>
          </a:p>
          <a:p>
            <a:pPr>
              <a:defRPr/>
            </a:pPr>
            <a:r>
              <a:rPr lang="en-US" sz="3200" dirty="0">
                <a:latin typeface="Tahoma" pitchFamily="34" charset="0"/>
              </a:rPr>
              <a:t>The wallet       must  have</a:t>
            </a:r>
          </a:p>
          <a:p>
            <a:pPr>
              <a:defRPr/>
            </a:pPr>
            <a:endParaRPr lang="en-US" sz="3200" dirty="0">
              <a:latin typeface="Tahoma" pitchFamily="34" charset="0"/>
            </a:endParaRPr>
          </a:p>
        </p:txBody>
      </p:sp>
      <p:cxnSp>
        <p:nvCxnSpPr>
          <p:cNvPr id="6" name="Straight Connector 5"/>
          <p:cNvCxnSpPr/>
          <p:nvPr/>
        </p:nvCxnSpPr>
        <p:spPr>
          <a:xfrm rot="5400000" flipH="1" flipV="1">
            <a:off x="1752601" y="3276600"/>
            <a:ext cx="1981200" cy="3175"/>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rot="5400000" flipH="1" flipV="1">
            <a:off x="4572794" y="3275806"/>
            <a:ext cx="1981200" cy="1588"/>
          </a:xfrm>
          <a:prstGeom prst="line">
            <a:avLst/>
          </a:prstGeom>
        </p:spPr>
        <p:style>
          <a:lnRef idx="1">
            <a:schemeClr val="dk1"/>
          </a:lnRef>
          <a:fillRef idx="0">
            <a:schemeClr val="dk1"/>
          </a:fillRef>
          <a:effectRef idx="0">
            <a:schemeClr val="dk1"/>
          </a:effectRef>
          <a:fontRef idx="minor">
            <a:schemeClr val="tx1"/>
          </a:fontRef>
        </p:style>
      </p:cxnSp>
      <p:sp>
        <p:nvSpPr>
          <p:cNvPr id="4103" name="TextBox 7"/>
          <p:cNvSpPr txBox="1">
            <a:spLocks noChangeArrowheads="1"/>
          </p:cNvSpPr>
          <p:nvPr/>
        </p:nvSpPr>
        <p:spPr bwMode="auto">
          <a:xfrm>
            <a:off x="2133600" y="1143000"/>
            <a:ext cx="5229225" cy="523875"/>
          </a:xfrm>
          <a:prstGeom prst="rect">
            <a:avLst/>
          </a:prstGeom>
          <a:noFill/>
          <a:ln w="9525">
            <a:noFill/>
            <a:miter lim="800000"/>
            <a:headEnd/>
            <a:tailEnd/>
          </a:ln>
        </p:spPr>
        <p:txBody>
          <a:bodyPr wrap="none">
            <a:spAutoFit/>
          </a:bodyPr>
          <a:lstStyle/>
          <a:p>
            <a:r>
              <a:rPr lang="en-US" sz="2800" i="1">
                <a:latin typeface="Tahoma" pitchFamily="34" charset="0"/>
              </a:rPr>
              <a:t>How could this have happened?</a:t>
            </a:r>
            <a:endParaRPr lang="en-US"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algn="r">
              <a:defRPr/>
            </a:pPr>
            <a:r>
              <a:rPr lang="en-US" sz="2800" dirty="0" smtClean="0">
                <a:latin typeface="Tahoma" pitchFamily="34" charset="0"/>
                <a:cs typeface="Tahoma" pitchFamily="34" charset="0"/>
              </a:rPr>
              <a:t>Lecture 8</a:t>
            </a:r>
            <a:endParaRPr lang="en-US" sz="2800" dirty="0">
              <a:latin typeface="Tahoma" pitchFamily="34" charset="0"/>
              <a:cs typeface="Tahoma" pitchFamily="34" charset="0"/>
            </a:endParaRPr>
          </a:p>
        </p:txBody>
      </p:sp>
      <p:pic>
        <p:nvPicPr>
          <p:cNvPr id="5123" name="Picture 8"/>
          <p:cNvPicPr>
            <a:picLocks noChangeAspect="1" noChangeArrowheads="1"/>
          </p:cNvPicPr>
          <p:nvPr/>
        </p:nvPicPr>
        <p:blipFill>
          <a:blip r:embed="rId2"/>
          <a:srcRect/>
          <a:stretch>
            <a:fillRect/>
          </a:stretch>
        </p:blipFill>
        <p:spPr bwMode="auto">
          <a:xfrm>
            <a:off x="381000" y="228600"/>
            <a:ext cx="1066800" cy="838200"/>
          </a:xfrm>
          <a:prstGeom prst="rect">
            <a:avLst/>
          </a:prstGeom>
          <a:noFill/>
          <a:ln w="9525">
            <a:noFill/>
            <a:miter lim="800000"/>
            <a:headEnd/>
            <a:tailEnd/>
          </a:ln>
        </p:spPr>
      </p:pic>
      <p:sp>
        <p:nvSpPr>
          <p:cNvPr id="18436" name="Text Box 4"/>
          <p:cNvSpPr txBox="1">
            <a:spLocks noChangeArrowheads="1"/>
          </p:cNvSpPr>
          <p:nvPr/>
        </p:nvSpPr>
        <p:spPr bwMode="auto">
          <a:xfrm>
            <a:off x="1066800" y="1828800"/>
            <a:ext cx="7464425" cy="3046413"/>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3200" dirty="0">
                <a:latin typeface="Tahoma" pitchFamily="34" charset="0"/>
              </a:rPr>
              <a:t>You can now ask me Y/N questions in </a:t>
            </a:r>
          </a:p>
          <a:p>
            <a:pPr>
              <a:defRPr/>
            </a:pPr>
            <a:r>
              <a:rPr lang="en-US" sz="3200" dirty="0">
                <a:latin typeface="Tahoma" pitchFamily="34" charset="0"/>
              </a:rPr>
              <a:t>order to solve the mystery of the wallet.</a:t>
            </a:r>
          </a:p>
          <a:p>
            <a:pPr>
              <a:defRPr/>
            </a:pPr>
            <a:endParaRPr lang="en-US" sz="3200" dirty="0">
              <a:latin typeface="Tahoma" pitchFamily="34" charset="0"/>
            </a:endParaRPr>
          </a:p>
          <a:p>
            <a:pPr>
              <a:defRPr/>
            </a:pPr>
            <a:r>
              <a:rPr lang="en-US" sz="3200" i="1" dirty="0">
                <a:latin typeface="Tahoma" pitchFamily="34" charset="0"/>
              </a:rPr>
              <a:t>Did   </a:t>
            </a:r>
          </a:p>
          <a:p>
            <a:pPr>
              <a:defRPr/>
            </a:pPr>
            <a:r>
              <a:rPr lang="en-US" sz="3200" i="1" dirty="0">
                <a:latin typeface="Tahoma" pitchFamily="34" charset="0"/>
              </a:rPr>
              <a:t>Was    ………………………………….. ?</a:t>
            </a:r>
          </a:p>
          <a:p>
            <a:pPr>
              <a:defRPr/>
            </a:pPr>
            <a:r>
              <a:rPr lang="en-US" sz="3200" i="1" dirty="0">
                <a:latin typeface="Tahoma" pitchFamily="34" charset="0"/>
              </a:rPr>
              <a:t>Could</a:t>
            </a:r>
          </a:p>
        </p:txBody>
      </p:sp>
      <p:cxnSp>
        <p:nvCxnSpPr>
          <p:cNvPr id="6" name="Straight Connector 5"/>
          <p:cNvCxnSpPr/>
          <p:nvPr/>
        </p:nvCxnSpPr>
        <p:spPr>
          <a:xfrm rot="5400000" flipH="1" flipV="1">
            <a:off x="1600201" y="4114800"/>
            <a:ext cx="1371600" cy="317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algn="r">
              <a:defRPr/>
            </a:pPr>
            <a:r>
              <a:rPr lang="en-US" sz="2800" dirty="0" smtClean="0">
                <a:latin typeface="Tahoma" pitchFamily="34" charset="0"/>
                <a:cs typeface="Tahoma" pitchFamily="34" charset="0"/>
              </a:rPr>
              <a:t>Lecture 8</a:t>
            </a:r>
            <a:endParaRPr lang="en-US" sz="2800" dirty="0">
              <a:latin typeface="Tahoma" pitchFamily="34" charset="0"/>
              <a:cs typeface="Tahoma" pitchFamily="34" charset="0"/>
            </a:endParaRPr>
          </a:p>
        </p:txBody>
      </p:sp>
      <p:pic>
        <p:nvPicPr>
          <p:cNvPr id="6147" name="Picture 8"/>
          <p:cNvPicPr>
            <a:picLocks noChangeAspect="1" noChangeArrowheads="1"/>
          </p:cNvPicPr>
          <p:nvPr/>
        </p:nvPicPr>
        <p:blipFill>
          <a:blip r:embed="rId2"/>
          <a:srcRect/>
          <a:stretch>
            <a:fillRect/>
          </a:stretch>
        </p:blipFill>
        <p:spPr bwMode="auto">
          <a:xfrm>
            <a:off x="381000" y="228600"/>
            <a:ext cx="1066800" cy="838200"/>
          </a:xfrm>
          <a:prstGeom prst="rect">
            <a:avLst/>
          </a:prstGeom>
          <a:noFill/>
          <a:ln w="9525">
            <a:noFill/>
            <a:miter lim="800000"/>
            <a:headEnd/>
            <a:tailEnd/>
          </a:ln>
        </p:spPr>
      </p:pic>
      <p:sp>
        <p:nvSpPr>
          <p:cNvPr id="6148" name="Text Box 4"/>
          <p:cNvSpPr txBox="1">
            <a:spLocks noChangeArrowheads="1"/>
          </p:cNvSpPr>
          <p:nvPr/>
        </p:nvSpPr>
        <p:spPr bwMode="auto">
          <a:xfrm>
            <a:off x="533400" y="1712913"/>
            <a:ext cx="8077200" cy="3108325"/>
          </a:xfrm>
          <a:prstGeom prst="rect">
            <a:avLst/>
          </a:prstGeom>
          <a:noFill/>
          <a:ln w="9525">
            <a:noFill/>
            <a:miter lim="800000"/>
            <a:headEnd/>
            <a:tailEnd/>
          </a:ln>
        </p:spPr>
        <p:txBody>
          <a:bodyPr>
            <a:spAutoFit/>
          </a:bodyPr>
          <a:lstStyle/>
          <a:p>
            <a:pPr>
              <a:buFontTx/>
              <a:buChar char="•"/>
            </a:pPr>
            <a:r>
              <a:rPr lang="en-US" sz="2800" i="1">
                <a:latin typeface="Tahoma" pitchFamily="34" charset="0"/>
              </a:rPr>
              <a:t> Have you ever found a purse or wallet in a public place? What did you do with it?</a:t>
            </a:r>
            <a:r>
              <a:rPr lang="en-US" sz="2800">
                <a:latin typeface="Tahoma" pitchFamily="34" charset="0"/>
              </a:rPr>
              <a:t> </a:t>
            </a:r>
          </a:p>
          <a:p>
            <a:pPr>
              <a:buFontTx/>
              <a:buChar char="•"/>
            </a:pPr>
            <a:endParaRPr lang="en-US" sz="2800">
              <a:latin typeface="Tahoma" pitchFamily="34" charset="0"/>
            </a:endParaRPr>
          </a:p>
          <a:p>
            <a:pPr>
              <a:buFontTx/>
              <a:buChar char="•"/>
            </a:pPr>
            <a:r>
              <a:rPr lang="en-US" sz="2800" i="1">
                <a:latin typeface="Tahoma" pitchFamily="34" charset="0"/>
              </a:rPr>
              <a:t> How would you react if you saw a wallet with a circle drawn around it like the one in the clip?</a:t>
            </a:r>
            <a:r>
              <a:rPr lang="en-US" sz="2800">
                <a:latin typeface="Tahoma" pitchFamily="34" charset="0"/>
              </a:rPr>
              <a:t> </a:t>
            </a:r>
          </a:p>
          <a:p>
            <a:pPr>
              <a:buFontTx/>
              <a:buChar char="•"/>
            </a:pPr>
            <a:endParaRPr lang="en-US" sz="2800">
              <a:latin typeface="Tahoma" pitchFamily="34" charset="0"/>
            </a:endParaRPr>
          </a:p>
          <a:p>
            <a:pPr>
              <a:buFontTx/>
              <a:buChar char="•"/>
            </a:pPr>
            <a:r>
              <a:rPr lang="en-US" sz="2800" i="1">
                <a:latin typeface="Tahoma" pitchFamily="34" charset="0"/>
              </a:rPr>
              <a:t> Why do you think the circle makes a difference?</a:t>
            </a:r>
            <a:r>
              <a:rPr lang="en-US" sz="2800">
                <a:latin typeface="Tahoma" pitchFamily="34" charset="0"/>
              </a:rPr>
              <a:t> </a:t>
            </a:r>
          </a:p>
        </p:txBody>
      </p:sp>
      <p:pic>
        <p:nvPicPr>
          <p:cNvPr id="6149" name="Picture 4" descr="iStock_000003028590XSmall-question.jpg"/>
          <p:cNvPicPr>
            <a:picLocks noChangeAspect="1"/>
          </p:cNvPicPr>
          <p:nvPr/>
        </p:nvPicPr>
        <p:blipFill>
          <a:blip r:embed="rId3"/>
          <a:srcRect/>
          <a:stretch>
            <a:fillRect/>
          </a:stretch>
        </p:blipFill>
        <p:spPr bwMode="auto">
          <a:xfrm>
            <a:off x="3657600" y="4876800"/>
            <a:ext cx="1790700" cy="157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2342</TotalTime>
  <Words>167</Words>
  <Application>Microsoft Office PowerPoint</Application>
  <PresentationFormat>On-screen Show (4:3)</PresentationFormat>
  <Paragraphs>22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Lecture 8</vt:lpstr>
      <vt:lpstr>Lecture 8</vt:lpstr>
      <vt:lpstr>Lecture 8</vt:lpstr>
      <vt:lpstr>Lecture 8</vt:lpstr>
    </vt:vector>
  </TitlesOfParts>
  <Company>SEAMEO RELC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draynor</dc:creator>
  <cp:lastModifiedBy>draynor</cp:lastModifiedBy>
  <cp:revision>79</cp:revision>
  <dcterms:created xsi:type="dcterms:W3CDTF">2011-06-03T06:44:28Z</dcterms:created>
  <dcterms:modified xsi:type="dcterms:W3CDTF">2011-08-26T08:20:49Z</dcterms:modified>
</cp:coreProperties>
</file>